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2"/>
  </p:notesMasterIdLst>
  <p:sldIdLst>
    <p:sldId id="331" r:id="rId2"/>
    <p:sldId id="256" r:id="rId3"/>
    <p:sldId id="390" r:id="rId4"/>
    <p:sldId id="391" r:id="rId5"/>
    <p:sldId id="393" r:id="rId6"/>
    <p:sldId id="394" r:id="rId7"/>
    <p:sldId id="395" r:id="rId8"/>
    <p:sldId id="261" r:id="rId9"/>
    <p:sldId id="263" r:id="rId10"/>
    <p:sldId id="264" r:id="rId11"/>
    <p:sldId id="265" r:id="rId12"/>
    <p:sldId id="266" r:id="rId13"/>
    <p:sldId id="392" r:id="rId14"/>
    <p:sldId id="396" r:id="rId15"/>
    <p:sldId id="397" r:id="rId16"/>
    <p:sldId id="398" r:id="rId17"/>
    <p:sldId id="399" r:id="rId18"/>
    <p:sldId id="400" r:id="rId19"/>
    <p:sldId id="401" r:id="rId20"/>
    <p:sldId id="402" r:id="rId21"/>
    <p:sldId id="403" r:id="rId22"/>
    <p:sldId id="404" r:id="rId23"/>
    <p:sldId id="405" r:id="rId24"/>
    <p:sldId id="419" r:id="rId25"/>
    <p:sldId id="406" r:id="rId26"/>
    <p:sldId id="407" r:id="rId27"/>
    <p:sldId id="410" r:id="rId28"/>
    <p:sldId id="408" r:id="rId29"/>
    <p:sldId id="409" r:id="rId30"/>
    <p:sldId id="411" r:id="rId31"/>
    <p:sldId id="412" r:id="rId32"/>
    <p:sldId id="413" r:id="rId33"/>
    <p:sldId id="414" r:id="rId34"/>
    <p:sldId id="415" r:id="rId35"/>
    <p:sldId id="416" r:id="rId36"/>
    <p:sldId id="417" r:id="rId37"/>
    <p:sldId id="418" r:id="rId38"/>
    <p:sldId id="420" r:id="rId39"/>
    <p:sldId id="421" r:id="rId40"/>
    <p:sldId id="422"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59" autoAdjust="0"/>
    <p:restoredTop sz="94660"/>
  </p:normalViewPr>
  <p:slideViewPr>
    <p:cSldViewPr>
      <p:cViewPr varScale="1">
        <p:scale>
          <a:sx n="69" d="100"/>
          <a:sy n="69" d="100"/>
        </p:scale>
        <p:origin x="-1662"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641351-5AE4-4A25-B52D-5DA9BCEDEAF3}" type="datetimeFigureOut">
              <a:rPr lang="en-US" smtClean="0"/>
              <a:pPr/>
              <a:t>7/31/2018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8926D5-71C1-4198-BBD4-C23E43DD3CDB}" type="slidenum">
              <a:rPr lang="en-US" smtClean="0"/>
              <a:pPr/>
              <a:t>‹#›</a:t>
            </a:fld>
            <a:endParaRPr lang="en-US"/>
          </a:p>
        </p:txBody>
      </p:sp>
    </p:spTree>
    <p:extLst>
      <p:ext uri="{BB962C8B-B14F-4D97-AF65-F5344CB8AC3E}">
        <p14:creationId xmlns:p14="http://schemas.microsoft.com/office/powerpoint/2010/main" val="1248412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9203F2-8902-4D7C-B3B3-B858BB153368}" type="slidenum">
              <a:rPr lang="en-GB" altLang="zh-CN">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50185804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38C1C07-FD5C-43C7-A7FF-E01E5CFCC0E3}" type="slidenum">
              <a:rPr lang="en-GB" altLang="zh-CN">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992113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AEC674D-B5AE-4FEE-9171-E02E6472984E}" type="slidenum">
              <a:rPr lang="en-GB" altLang="zh-CN">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6795614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1F7AA18-1CAF-457B-B9AE-F89485ABEA66}" type="slidenum">
              <a:rPr lang="en-GB" altLang="zh-CN">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8485837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E5DA33F-2CA3-449A-B62E-B2C831AA5EF8}" type="slidenum">
              <a:rPr lang="en-GB" altLang="zh-CN">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58734614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94E9C04-FDE2-44EE-8E48-B43926F234D1}" type="slidenum">
              <a:rPr lang="en-GB" altLang="zh-CN">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366510061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endParaRPr lang="en-GB"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GB"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C618305-888A-454E-B09A-678B9A83E856}" type="slidenum">
              <a:rPr lang="en-GB" altLang="zh-CN">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5396163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endParaRPr lang="en-GB"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GB"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94AE863-A2DE-4CCA-8349-DE0D419F543B}" type="slidenum">
              <a:rPr lang="en-GB" altLang="zh-CN">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2226726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GB"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GB"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336C7AF8-67BA-4085-8BF4-DA9332E4EF85}" type="slidenum">
              <a:rPr lang="en-GB" altLang="zh-CN">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420338417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FBAB07E-833B-49AD-8EEE-7B342DE8B797}" type="slidenum">
              <a:rPr lang="en-GB" altLang="zh-CN">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333467294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98F479A-D39E-4996-AE36-3474FAA575AE}" type="slidenum">
              <a:rPr lang="en-GB" altLang="zh-CN">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40730678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smtClean="0"/>
              <a:t>Click to edit Master text styles</a:t>
            </a:r>
          </a:p>
          <a:p>
            <a:pPr lvl="1"/>
            <a:r>
              <a:rPr lang="en-GB" altLang="zh-CN" smtClean="0"/>
              <a:t>Second level</a:t>
            </a:r>
          </a:p>
          <a:p>
            <a:pPr lvl="2"/>
            <a:r>
              <a:rPr lang="en-GB" altLang="zh-CN" smtClean="0"/>
              <a:t>Third level</a:t>
            </a:r>
          </a:p>
          <a:p>
            <a:pPr lvl="3"/>
            <a:r>
              <a:rPr lang="en-GB" altLang="zh-CN" smtClean="0"/>
              <a:t>Fourth level</a:t>
            </a:r>
          </a:p>
          <a:p>
            <a:pPr lvl="4"/>
            <a:r>
              <a:rPr lang="en-GB"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宋体" charset="-122"/>
              </a:defRPr>
            </a:lvl1pPr>
          </a:lstStyle>
          <a:p>
            <a:pPr fontAlgn="base">
              <a:spcBef>
                <a:spcPct val="0"/>
              </a:spcBef>
              <a:spcAft>
                <a:spcPct val="0"/>
              </a:spcAft>
            </a:pPr>
            <a:endParaRPr lang="en-GB" altLang="zh-CN"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宋体" charset="-122"/>
              </a:defRPr>
            </a:lvl1pPr>
          </a:lstStyle>
          <a:p>
            <a:pPr fontAlgn="base">
              <a:spcBef>
                <a:spcPct val="0"/>
              </a:spcBef>
              <a:spcAft>
                <a:spcPct val="0"/>
              </a:spcAft>
            </a:pPr>
            <a:endParaRPr lang="en-GB" altLang="zh-CN"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宋体" charset="-122"/>
              </a:defRPr>
            </a:lvl1pPr>
          </a:lstStyle>
          <a:p>
            <a:pPr fontAlgn="base">
              <a:spcBef>
                <a:spcPct val="0"/>
              </a:spcBef>
              <a:spcAft>
                <a:spcPct val="0"/>
              </a:spcAft>
            </a:pPr>
            <a:fld id="{AEB819D7-3CBF-4CAC-A623-02C2B93672FE}" type="slidenum">
              <a:rPr lang="en-GB" altLang="zh-CN" smtClean="0">
                <a:solidFill>
                  <a:srgbClr val="000000"/>
                </a:solidFill>
              </a:rPr>
              <a:pPr fontAlgn="base">
                <a:spcBef>
                  <a:spcPct val="0"/>
                </a:spcBef>
                <a:spcAft>
                  <a:spcPct val="0"/>
                </a:spcAft>
              </a:pPr>
              <a:t>‹#›</a:t>
            </a:fld>
            <a:endParaRPr lang="en-GB" altLang="zh-CN" smtClean="0">
              <a:solidFill>
                <a:srgbClr val="000000"/>
              </a:solidFill>
            </a:endParaRPr>
          </a:p>
        </p:txBody>
      </p:sp>
    </p:spTree>
    <p:extLst>
      <p:ext uri="{BB962C8B-B14F-4D97-AF65-F5344CB8AC3E}">
        <p14:creationId xmlns:p14="http://schemas.microsoft.com/office/powerpoint/2010/main" val="359950322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4.bp.blogspot.com/-dduadqFBB68/Tr6htj_tctI/AAAAAAAAAII/6XmSgB_yE_c/s1600/clean.png"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874723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Ultrasonic Drilling and Cutting</a:t>
            </a:r>
            <a:endParaRPr lang="en-US" dirty="0"/>
          </a:p>
        </p:txBody>
      </p:sp>
      <p:pic>
        <p:nvPicPr>
          <p:cNvPr id="409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685800" y="2057400"/>
            <a:ext cx="41148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4876800" y="2209799"/>
            <a:ext cx="3810000" cy="4145125"/>
          </a:xfrm>
        </p:spPr>
        <p:txBody>
          <a:bodyPr>
            <a:normAutofit fontScale="85000" lnSpcReduction="20000"/>
          </a:bodyPr>
          <a:lstStyle/>
          <a:p>
            <a:r>
              <a:rPr lang="en-US" dirty="0"/>
              <a:t>Ultrasonic are used for making holes in very hard materials such as glass, diamond etc., When ultrasonic are passed through these materials it creates air bubbles. This air bubbles collapses within short span of time, thereby a larger amount of pressure and temperature which are used for cutting and drilling.</a:t>
            </a:r>
          </a:p>
          <a:p>
            <a:endParaRPr lang="en-US" dirty="0"/>
          </a:p>
        </p:txBody>
      </p:sp>
    </p:spTree>
    <p:extLst>
      <p:ext uri="{BB962C8B-B14F-4D97-AF65-F5344CB8AC3E}">
        <p14:creationId xmlns:p14="http://schemas.microsoft.com/office/powerpoint/2010/main" val="180127948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b="1" dirty="0" smtClean="0"/>
              <a:t>ULTRASONIC CLEANING</a:t>
            </a:r>
            <a:r>
              <a:rPr lang="en-US" b="1" dirty="0"/>
              <a:t/>
            </a:r>
            <a:br>
              <a:rPr lang="en-US" b="1" dirty="0"/>
            </a:br>
            <a:r>
              <a:rPr lang="en-US" b="1" dirty="0" smtClean="0"/>
              <a:t/>
            </a:r>
            <a:br>
              <a:rPr lang="en-US" b="1" dirty="0" smtClean="0"/>
            </a:br>
            <a:r>
              <a:rPr lang="en-US" dirty="0"/>
              <a:t/>
            </a:r>
            <a:br>
              <a:rPr lang="en-US" dirty="0"/>
            </a:br>
            <a:endParaRPr lang="en-US" dirty="0"/>
          </a:p>
        </p:txBody>
      </p:sp>
      <p:pic>
        <p:nvPicPr>
          <p:cNvPr id="6" name="Content Placeholder 5" descr="http://4.bp.blogspot.com/-dduadqFBB68/Tr6htj_tctI/AAAAAAAAAII/6XmSgB_yE_c/s1600/clean.png">
            <a:hlinkClick r:id="rId2"/>
          </p:cNvPr>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1309687" y="2609850"/>
            <a:ext cx="2562225" cy="2857500"/>
          </a:xfrm>
          <a:prstGeom prst="rect">
            <a:avLst/>
          </a:prstGeom>
          <a:noFill/>
          <a:ln>
            <a:noFill/>
          </a:ln>
        </p:spPr>
      </p:pic>
      <p:sp>
        <p:nvSpPr>
          <p:cNvPr id="4" name="Content Placeholder 3"/>
          <p:cNvSpPr>
            <a:spLocks noGrp="1"/>
          </p:cNvSpPr>
          <p:nvPr>
            <p:ph sz="half" idx="2"/>
          </p:nvPr>
        </p:nvSpPr>
        <p:spPr>
          <a:xfrm>
            <a:off x="4876800" y="2209799"/>
            <a:ext cx="3810000" cy="4145125"/>
          </a:xfrm>
        </p:spPr>
        <p:txBody>
          <a:bodyPr>
            <a:normAutofit/>
          </a:bodyPr>
          <a:lstStyle/>
          <a:p>
            <a:r>
              <a:rPr lang="en-US" dirty="0"/>
              <a:t>Ultrasonic cleaning is an environmentally friendly alternative for the cleaning of continuous materials, such as wire and cable, tape or tubes.</a:t>
            </a:r>
          </a:p>
        </p:txBody>
      </p:sp>
    </p:spTree>
    <p:extLst>
      <p:ext uri="{BB962C8B-B14F-4D97-AF65-F5344CB8AC3E}">
        <p14:creationId xmlns:p14="http://schemas.microsoft.com/office/powerpoint/2010/main" val="408633748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772400" cy="1362075"/>
          </a:xfrm>
        </p:spPr>
        <p:txBody>
          <a:bodyPr/>
          <a:lstStyle/>
          <a:p>
            <a:r>
              <a:rPr lang="en-US" sz="3600" dirty="0"/>
              <a:t>Some </a:t>
            </a:r>
            <a:r>
              <a:rPr lang="en-US" sz="3600" dirty="0" smtClean="0"/>
              <a:t>other applications:</a:t>
            </a:r>
            <a:endParaRPr lang="en-US" sz="3600" dirty="0"/>
          </a:p>
        </p:txBody>
      </p:sp>
      <p:sp>
        <p:nvSpPr>
          <p:cNvPr id="3" name="Text Placeholder 2"/>
          <p:cNvSpPr>
            <a:spLocks noGrp="1"/>
          </p:cNvSpPr>
          <p:nvPr>
            <p:ph type="body" idx="1"/>
          </p:nvPr>
        </p:nvSpPr>
        <p:spPr>
          <a:xfrm>
            <a:off x="381000" y="1447800"/>
            <a:ext cx="7696200" cy="5334000"/>
          </a:xfrm>
        </p:spPr>
        <p:txBody>
          <a:bodyPr>
            <a:normAutofit fontScale="25000" lnSpcReduction="20000"/>
          </a:bodyPr>
          <a:lstStyle/>
          <a:p>
            <a:endParaRPr lang="en-US" sz="12800" b="1" dirty="0" smtClean="0">
              <a:latin typeface="Times New Roman" pitchFamily="18" charset="0"/>
              <a:cs typeface="Times New Roman" pitchFamily="18" charset="0"/>
            </a:endParaRPr>
          </a:p>
          <a:p>
            <a:r>
              <a:rPr lang="en-US" sz="12800" b="1" dirty="0" smtClean="0">
                <a:latin typeface="Times New Roman" pitchFamily="18" charset="0"/>
                <a:cs typeface="Times New Roman" pitchFamily="18" charset="0"/>
              </a:rPr>
              <a:t>Ultrasonic </a:t>
            </a:r>
            <a:r>
              <a:rPr lang="en-US" sz="12800" b="1" dirty="0">
                <a:latin typeface="Times New Roman" pitchFamily="18" charset="0"/>
                <a:cs typeface="Times New Roman" pitchFamily="18" charset="0"/>
              </a:rPr>
              <a:t>guidance for the </a:t>
            </a:r>
            <a:r>
              <a:rPr lang="en-US" sz="12800" b="1" dirty="0" smtClean="0">
                <a:latin typeface="Times New Roman" pitchFamily="18" charset="0"/>
                <a:cs typeface="Times New Roman" pitchFamily="18" charset="0"/>
              </a:rPr>
              <a:t>blind</a:t>
            </a:r>
          </a:p>
          <a:p>
            <a:pPr algn="just">
              <a:lnSpc>
                <a:spcPct val="90000"/>
              </a:lnSpc>
            </a:pPr>
            <a:r>
              <a:rPr lang="en-US" sz="12800" dirty="0">
                <a:latin typeface="Times New Roman" pitchFamily="18" charset="0"/>
                <a:cs typeface="Times New Roman" pitchFamily="18" charset="0"/>
              </a:rPr>
              <a:t>Ultrasonic waves are used for guiding the blind who carries a walking stick containing an ultrasonic transmitter and receiver. </a:t>
            </a:r>
          </a:p>
          <a:p>
            <a:pPr algn="just">
              <a:lnSpc>
                <a:spcPct val="90000"/>
              </a:lnSpc>
            </a:pPr>
            <a:endParaRPr lang="en-US" sz="12800" dirty="0">
              <a:latin typeface="Times New Roman" pitchFamily="18" charset="0"/>
              <a:cs typeface="Times New Roman" pitchFamily="18" charset="0"/>
            </a:endParaRPr>
          </a:p>
          <a:p>
            <a:pPr algn="just">
              <a:lnSpc>
                <a:spcPct val="90000"/>
              </a:lnSpc>
            </a:pPr>
            <a:r>
              <a:rPr lang="en-US" sz="12800" dirty="0">
                <a:latin typeface="Times New Roman" pitchFamily="18" charset="0"/>
                <a:cs typeface="Times New Roman" pitchFamily="18" charset="0"/>
              </a:rPr>
              <a:t>Ultrasonic signals reflected from any obstacles are fed to the head phones through a suitable electronic circuit which enables the blind person to detect and estimate the distance of the obstacle.</a:t>
            </a:r>
          </a:p>
          <a:p>
            <a:endParaRPr lang="en-US" sz="12800" b="1" dirty="0">
              <a:latin typeface="Times New Roman" pitchFamily="18" charset="0"/>
              <a:cs typeface="Times New Roman" pitchFamily="18" charset="0"/>
            </a:endParaRPr>
          </a:p>
          <a:p>
            <a:endParaRPr lang="en-US" sz="12800" dirty="0">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293338680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APPLICATIONS</a:t>
            </a:r>
            <a:endParaRPr lang="en-US" dirty="0"/>
          </a:p>
        </p:txBody>
      </p:sp>
      <p:sp>
        <p:nvSpPr>
          <p:cNvPr id="11" name="Content Placeholder 10"/>
          <p:cNvSpPr>
            <a:spLocks noGrp="1"/>
          </p:cNvSpPr>
          <p:nvPr>
            <p:ph sz="half" idx="1"/>
          </p:nvPr>
        </p:nvSpPr>
        <p:spPr/>
        <p:txBody>
          <a:bodyPr/>
          <a:lstStyle/>
          <a:p>
            <a:r>
              <a:rPr lang="en-US" sz="3200" dirty="0" smtClean="0"/>
              <a:t>Material testing-</a:t>
            </a:r>
          </a:p>
          <a:p>
            <a:pPr marL="0" indent="0">
              <a:buNone/>
            </a:pPr>
            <a:r>
              <a:rPr lang="en-US" sz="3200" dirty="0" smtClean="0"/>
              <a:t>Following properties are determined-</a:t>
            </a:r>
          </a:p>
          <a:p>
            <a:pPr>
              <a:buFont typeface="Wingdings" pitchFamily="2" charset="2"/>
              <a:buChar char="Ø"/>
            </a:pPr>
            <a:r>
              <a:rPr lang="en-US" sz="3200" dirty="0" smtClean="0"/>
              <a:t>Strength</a:t>
            </a:r>
          </a:p>
          <a:p>
            <a:pPr>
              <a:buFont typeface="Wingdings" pitchFamily="2" charset="2"/>
              <a:buChar char="Ø"/>
            </a:pPr>
            <a:r>
              <a:rPr lang="en-US" sz="3200" dirty="0" smtClean="0"/>
              <a:t>Elasticity</a:t>
            </a:r>
          </a:p>
          <a:p>
            <a:pPr>
              <a:buFont typeface="Wingdings" pitchFamily="2" charset="2"/>
              <a:buChar char="Ø"/>
            </a:pPr>
            <a:r>
              <a:rPr lang="en-US" sz="3200" dirty="0" smtClean="0"/>
              <a:t>Stiffness</a:t>
            </a:r>
          </a:p>
          <a:p>
            <a:pPr>
              <a:buFont typeface="Wingdings" pitchFamily="2" charset="2"/>
              <a:buChar char="Ø"/>
            </a:pPr>
            <a:r>
              <a:rPr lang="en-US" sz="3200" dirty="0" smtClean="0"/>
              <a:t>Ductility </a:t>
            </a:r>
            <a:endParaRPr lang="en-US" sz="3200" dirty="0"/>
          </a:p>
        </p:txBody>
      </p:sp>
      <p:sp>
        <p:nvSpPr>
          <p:cNvPr id="12" name="Content Placeholder 11"/>
          <p:cNvSpPr>
            <a:spLocks noGrp="1"/>
          </p:cNvSpPr>
          <p:nvPr>
            <p:ph sz="half" idx="2"/>
          </p:nvPr>
        </p:nvSpPr>
        <p:spPr/>
        <p:txBody>
          <a:bodyPr/>
          <a:lstStyle/>
          <a:p>
            <a:endParaRPr lang="en-US"/>
          </a:p>
        </p:txBody>
      </p:sp>
      <p:sp>
        <p:nvSpPr>
          <p:cNvPr id="4" name="Slide Number Placeholder 3"/>
          <p:cNvSpPr>
            <a:spLocks noGrp="1"/>
          </p:cNvSpPr>
          <p:nvPr>
            <p:ph type="sldNum" sz="quarter" idx="12"/>
          </p:nvPr>
        </p:nvSpPr>
        <p:spPr/>
        <p:txBody>
          <a:bodyPr/>
          <a:lstStyle/>
          <a:p>
            <a:fld id="{51F7AA18-1CAF-457B-B9AE-F89485ABEA66}" type="slidenum">
              <a:rPr lang="en-GB" altLang="zh-CN" smtClean="0"/>
              <a:pPr/>
              <a:t>13</a:t>
            </a:fld>
            <a:endParaRPr lang="en-GB" altLang="zh-CN"/>
          </a:p>
        </p:txBody>
      </p:sp>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2367" t="32846" r="7232" b="5756"/>
          <a:stretch/>
        </p:blipFill>
        <p:spPr bwMode="auto">
          <a:xfrm>
            <a:off x="4419600" y="1981200"/>
            <a:ext cx="41148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766947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9144000" cy="723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712076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697442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410665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35225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9296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753695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6146" name="Picture 2" descr="C:\Users\DELL\Desktop\applications\dielectrics\dielectrics-19-6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25257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066800"/>
          </a:xfrm>
        </p:spPr>
        <p:txBody>
          <a:bodyPr>
            <a:normAutofit/>
          </a:bodyPr>
          <a:lstStyle/>
          <a:p>
            <a:r>
              <a:rPr lang="en-US" b="1" i="1" dirty="0" smtClean="0"/>
              <a:t>CONTENTS</a:t>
            </a:r>
            <a:endParaRPr lang="en-US" b="1" i="1" dirty="0"/>
          </a:p>
        </p:txBody>
      </p:sp>
      <p:sp>
        <p:nvSpPr>
          <p:cNvPr id="5" name="Content Placeholder 4"/>
          <p:cNvSpPr>
            <a:spLocks noGrp="1"/>
          </p:cNvSpPr>
          <p:nvPr>
            <p:ph idx="1"/>
          </p:nvPr>
        </p:nvSpPr>
        <p:spPr>
          <a:xfrm>
            <a:off x="609600" y="1219200"/>
            <a:ext cx="7848600" cy="5486400"/>
          </a:xfrm>
        </p:spPr>
        <p:txBody>
          <a:bodyPr/>
          <a:lstStyle/>
          <a:p>
            <a:pPr marL="0" indent="0">
              <a:buNone/>
            </a:pPr>
            <a:r>
              <a:rPr lang="en-US" sz="2800" dirty="0" smtClean="0"/>
              <a:t> </a:t>
            </a:r>
            <a:r>
              <a:rPr lang="en-US" sz="3600" b="1" dirty="0" smtClean="0">
                <a:effectLst>
                  <a:outerShdw blurRad="38100" dist="38100" dir="2700000" algn="tl">
                    <a:srgbClr val="000000">
                      <a:alpha val="43137"/>
                    </a:srgbClr>
                  </a:outerShdw>
                </a:effectLst>
              </a:rPr>
              <a:t>APPLICATIONS OF PHYSICS-</a:t>
            </a:r>
          </a:p>
          <a:p>
            <a:pPr marL="0" indent="0">
              <a:buNone/>
            </a:pPr>
            <a:endParaRPr lang="en-US" sz="2400" dirty="0" smtClean="0"/>
          </a:p>
          <a:p>
            <a:pPr>
              <a:buFont typeface="Wingdings" pitchFamily="2" charset="2"/>
              <a:buChar char="Ø"/>
            </a:pPr>
            <a:r>
              <a:rPr lang="en-US" sz="2400" dirty="0" smtClean="0"/>
              <a:t> VECTORS</a:t>
            </a:r>
          </a:p>
          <a:p>
            <a:pPr>
              <a:buFont typeface="Wingdings" pitchFamily="2" charset="2"/>
              <a:buChar char="Ø"/>
            </a:pPr>
            <a:r>
              <a:rPr lang="en-US" sz="2400" dirty="0" smtClean="0"/>
              <a:t> RESONANCE</a:t>
            </a:r>
          </a:p>
          <a:p>
            <a:pPr>
              <a:buFont typeface="Wingdings" pitchFamily="2" charset="2"/>
              <a:buChar char="Ø"/>
            </a:pPr>
            <a:r>
              <a:rPr lang="en-US" sz="2400" dirty="0" smtClean="0"/>
              <a:t> ULTRASONICS</a:t>
            </a:r>
          </a:p>
          <a:p>
            <a:pPr>
              <a:buFont typeface="Wingdings" pitchFamily="2" charset="2"/>
              <a:buChar char="Ø"/>
            </a:pPr>
            <a:r>
              <a:rPr lang="en-US" sz="2400" dirty="0" smtClean="0"/>
              <a:t> DIELECTRICS</a:t>
            </a:r>
          </a:p>
          <a:p>
            <a:pPr>
              <a:buFont typeface="Wingdings" pitchFamily="2" charset="2"/>
              <a:buChar char="Ø"/>
            </a:pPr>
            <a:r>
              <a:rPr lang="en-US" sz="2400" dirty="0" smtClean="0"/>
              <a:t> ACOUSTICS</a:t>
            </a:r>
          </a:p>
          <a:p>
            <a:pPr>
              <a:buFont typeface="Wingdings" pitchFamily="2" charset="2"/>
              <a:buChar char="Ø"/>
            </a:pPr>
            <a:r>
              <a:rPr lang="en-US" sz="2400" dirty="0" smtClean="0"/>
              <a:t>INTERFERENCE</a:t>
            </a:r>
          </a:p>
          <a:p>
            <a:pPr>
              <a:buFont typeface="Wingdings" pitchFamily="2" charset="2"/>
              <a:buChar char="Ø"/>
            </a:pPr>
            <a:r>
              <a:rPr lang="en-US" sz="2400" dirty="0" smtClean="0"/>
              <a:t>DIFFRACTION</a:t>
            </a:r>
          </a:p>
          <a:p>
            <a:pPr>
              <a:buFont typeface="Wingdings" pitchFamily="2" charset="2"/>
              <a:buChar char="Ø"/>
            </a:pPr>
            <a:r>
              <a:rPr lang="en-US" sz="2400" dirty="0" smtClean="0"/>
              <a:t>POLARISATION</a:t>
            </a:r>
          </a:p>
          <a:p>
            <a:pPr>
              <a:buFont typeface="Wingdings" pitchFamily="2" charset="2"/>
              <a:buChar char="Ø"/>
            </a:pPr>
            <a:r>
              <a:rPr lang="en-US" sz="2400" dirty="0" smtClean="0"/>
              <a:t>LASER</a:t>
            </a:r>
          </a:p>
          <a:p>
            <a:endParaRPr lang="en-US" dirty="0"/>
          </a:p>
        </p:txBody>
      </p:sp>
    </p:spTree>
    <p:extLst>
      <p:ext uri="{BB962C8B-B14F-4D97-AF65-F5344CB8AC3E}">
        <p14:creationId xmlns:p14="http://schemas.microsoft.com/office/powerpoint/2010/main" val="1505984182"/>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7170" name="Picture 2" descr="C:\Users\DELL\Desktop\applications\dielectrics\dielectrics-14-6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82289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8194" name="Picture 2" descr="C:\Users\DELL\Desktop\applications\dielectrics\dielectrics-16-63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234202"/>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SOLID DIELECTRICS</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smtClean="0"/>
              <a:t>Glass is used as dielectric in capacitors.</a:t>
            </a:r>
          </a:p>
          <a:p>
            <a:r>
              <a:rPr lang="en-US" dirty="0" smtClean="0"/>
              <a:t>Mica is used as dielectric in high frequency applications.</a:t>
            </a:r>
          </a:p>
          <a:p>
            <a:r>
              <a:rPr lang="en-US" dirty="0" smtClean="0"/>
              <a:t>Rubber is used in construction of storage batteries housings as well as it is used as insulating materials for electric </a:t>
            </a:r>
            <a:r>
              <a:rPr lang="en-US" dirty="0" err="1" smtClean="0"/>
              <a:t>wires,tapes,transformers</a:t>
            </a:r>
            <a:r>
              <a:rPr lang="en-US" dirty="0" smtClean="0"/>
              <a:t> and motor </a:t>
            </a:r>
            <a:r>
              <a:rPr lang="en-US" dirty="0" err="1" smtClean="0"/>
              <a:t>windinds</a:t>
            </a:r>
            <a:r>
              <a:rPr lang="en-US" dirty="0" smtClean="0"/>
              <a:t>.</a:t>
            </a:r>
            <a:endParaRPr lang="en-US" dirty="0"/>
          </a:p>
        </p:txBody>
      </p:sp>
      <p:pic>
        <p:nvPicPr>
          <p:cNvPr id="9218" name="Picture 2" descr="C:\Users\DELL\Downloads\ezgif.com-video-to-gif (3).gif"/>
          <p:cNvPicPr>
            <a:picLocks noGrp="1" noChangeAspect="1" noChangeArrowheads="1" noCrop="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133600"/>
            <a:ext cx="40386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83947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1266" name="Picture 2" descr="C:\Users\DELL\Desktop\applications\dielectrics\dielectric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9525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36131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ACOUSTICS</a:t>
            </a:r>
            <a:endParaRPr lang="en-US" dirty="0"/>
          </a:p>
        </p:txBody>
      </p:sp>
      <p:sp>
        <p:nvSpPr>
          <p:cNvPr id="3" name="Content Placeholder 2"/>
          <p:cNvSpPr>
            <a:spLocks noGrp="1"/>
          </p:cNvSpPr>
          <p:nvPr>
            <p:ph sz="half" idx="1"/>
          </p:nvPr>
        </p:nvSpPr>
        <p:spPr/>
        <p:txBody>
          <a:bodyPr>
            <a:normAutofit fontScale="85000" lnSpcReduction="20000"/>
          </a:bodyPr>
          <a:lstStyle/>
          <a:p>
            <a:r>
              <a:rPr lang="en-US" dirty="0"/>
              <a:t>Architectural acoustics (room acoustics and sound quality). </a:t>
            </a:r>
          </a:p>
          <a:p>
            <a:r>
              <a:rPr lang="en-US" dirty="0" smtClean="0"/>
              <a:t>Design </a:t>
            </a:r>
            <a:r>
              <a:rPr lang="en-US" dirty="0"/>
              <a:t>of variable acoustics rooms. </a:t>
            </a:r>
            <a:endParaRPr lang="en-US" dirty="0" smtClean="0"/>
          </a:p>
          <a:p>
            <a:r>
              <a:rPr lang="en-US" dirty="0" smtClean="0"/>
              <a:t> </a:t>
            </a:r>
            <a:r>
              <a:rPr lang="en-US" dirty="0"/>
              <a:t>Analysis of sound insulation in buildings and acoustical rating. </a:t>
            </a:r>
            <a:endParaRPr lang="en-US" dirty="0" smtClean="0"/>
          </a:p>
          <a:p>
            <a:r>
              <a:rPr lang="en-US" dirty="0" smtClean="0"/>
              <a:t> </a:t>
            </a:r>
            <a:r>
              <a:rPr lang="en-US" dirty="0"/>
              <a:t>Environmental acoustics and noise pollution (analysis of sound propagation in the external environment).</a:t>
            </a:r>
          </a:p>
        </p:txBody>
      </p:sp>
      <p:sp>
        <p:nvSpPr>
          <p:cNvPr id="4" name="Content Placeholder 3"/>
          <p:cNvSpPr>
            <a:spLocks noGrp="1"/>
          </p:cNvSpPr>
          <p:nvPr>
            <p:ph sz="half" idx="2"/>
          </p:nvPr>
        </p:nvSpPr>
        <p:spPr/>
        <p:txBody>
          <a:bodyPr>
            <a:normAutofit fontScale="85000" lnSpcReduction="20000"/>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5800" y="1905000"/>
            <a:ext cx="4343400" cy="449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65118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is…</a:t>
            </a:r>
          </a:p>
        </p:txBody>
      </p:sp>
      <p:sp>
        <p:nvSpPr>
          <p:cNvPr id="3" name="Content Placeholder 2"/>
          <p:cNvSpPr>
            <a:spLocks noGrp="1"/>
          </p:cNvSpPr>
          <p:nvPr>
            <p:ph idx="1"/>
          </p:nvPr>
        </p:nvSpPr>
        <p:spPr/>
        <p:txBody>
          <a:bodyPr/>
          <a:lstStyle/>
          <a:p>
            <a:r>
              <a:rPr lang="en-US" b="1" i="1" dirty="0">
                <a:solidFill>
                  <a:srgbClr val="A31056"/>
                </a:solidFill>
              </a:rPr>
              <a:t>the process in which two or more light, sound, or electromagnetic waves of the same frequency combine to reinforce or cancel each other, the amplitude of the resulting wave being equal to the sum of the amplitudes of the combining waves.</a:t>
            </a:r>
            <a:r>
              <a:rPr lang="en-US" dirty="0">
                <a:solidFill>
                  <a:srgbClr val="A31056"/>
                </a:solidFill>
              </a:rPr>
              <a:t> </a:t>
            </a:r>
          </a:p>
          <a:p>
            <a:endParaRPr lang="en-US" dirty="0"/>
          </a:p>
        </p:txBody>
      </p:sp>
      <p:sp>
        <p:nvSpPr>
          <p:cNvPr id="4" name="Slide Number Placeholder 3"/>
          <p:cNvSpPr>
            <a:spLocks noGrp="1"/>
          </p:cNvSpPr>
          <p:nvPr>
            <p:ph type="sldNum" sz="quarter" idx="12"/>
          </p:nvPr>
        </p:nvSpPr>
        <p:spPr/>
        <p:txBody>
          <a:bodyPr/>
          <a:lstStyle/>
          <a:p>
            <a:fld id="{51F7AA18-1CAF-457B-B9AE-F89485ABEA66}" type="slidenum">
              <a:rPr lang="en-GB" altLang="zh-CN" smtClean="0">
                <a:solidFill>
                  <a:srgbClr val="000000"/>
                </a:solidFill>
              </a:rPr>
              <a:pPr/>
              <a:t>25</a:t>
            </a:fld>
            <a:endParaRPr lang="en-GB" altLang="zh-CN">
              <a:solidFill>
                <a:srgbClr val="000000"/>
              </a:solidFill>
            </a:endParaRPr>
          </a:p>
        </p:txBody>
      </p:sp>
    </p:spTree>
    <p:extLst>
      <p:ext uri="{BB962C8B-B14F-4D97-AF65-F5344CB8AC3E}">
        <p14:creationId xmlns:p14="http://schemas.microsoft.com/office/powerpoint/2010/main" val="145583198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Patterns</a:t>
            </a:r>
          </a:p>
        </p:txBody>
      </p:sp>
      <p:sp>
        <p:nvSpPr>
          <p:cNvPr id="5" name="Slide Number Placeholder 4"/>
          <p:cNvSpPr>
            <a:spLocks noGrp="1"/>
          </p:cNvSpPr>
          <p:nvPr>
            <p:ph type="sldNum" sz="quarter" idx="12"/>
          </p:nvPr>
        </p:nvSpPr>
        <p:spPr>
          <a:xfrm>
            <a:off x="6629400" y="6096000"/>
            <a:ext cx="1905000" cy="457200"/>
          </a:xfrm>
        </p:spPr>
        <p:txBody>
          <a:bodyPr/>
          <a:lstStyle/>
          <a:p>
            <a:fld id="{094E9C04-FDE2-44EE-8E48-B43926F234D1}" type="slidenum">
              <a:rPr lang="en-GB" altLang="zh-CN" smtClean="0">
                <a:solidFill>
                  <a:srgbClr val="000000"/>
                </a:solidFill>
              </a:rPr>
              <a:pPr/>
              <a:t>26</a:t>
            </a:fld>
            <a:endParaRPr lang="en-GB" altLang="zh-CN">
              <a:solidFill>
                <a:srgbClr val="000000"/>
              </a:solidFill>
            </a:endParaRPr>
          </a:p>
        </p:txBody>
      </p:sp>
      <p:pic>
        <p:nvPicPr>
          <p:cNvPr id="6" name="Content Placeholder 5" descr="Wave_Diffraction_4Lambda_Slit"/>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438400"/>
            <a:ext cx="3810000" cy="307258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diffraction"/>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438400"/>
            <a:ext cx="3810000" cy="2819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4621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TESTING OF OPTICAL FLATNESS</a:t>
            </a:r>
            <a:r>
              <a:rPr lang="en-US" dirty="0"/>
              <a:t/>
            </a:r>
            <a:br>
              <a:rPr lang="en-US" dirty="0"/>
            </a:br>
            <a:endParaRPr lang="en-US" dirty="0"/>
          </a:p>
        </p:txBody>
      </p:sp>
      <p:sp>
        <p:nvSpPr>
          <p:cNvPr id="3" name="Content Placeholder 2"/>
          <p:cNvSpPr>
            <a:spLocks noGrp="1"/>
          </p:cNvSpPr>
          <p:nvPr>
            <p:ph sz="half" idx="1"/>
          </p:nvPr>
        </p:nvSpPr>
        <p:spPr/>
        <p:txBody>
          <a:bodyPr/>
          <a:lstStyle/>
          <a:p>
            <a:r>
              <a:rPr lang="en-US" sz="3200" dirty="0" smtClean="0"/>
              <a:t>Interference is used to measured testing of optical flatness.</a:t>
            </a:r>
          </a:p>
          <a:p>
            <a:pPr marL="571500" indent="-571500">
              <a:buFont typeface="+mj-lt"/>
              <a:buAutoNum type="romanUcPeriod"/>
            </a:pPr>
            <a:r>
              <a:rPr lang="en-US" sz="3200" dirty="0" smtClean="0"/>
              <a:t>Flat surface</a:t>
            </a:r>
          </a:p>
          <a:p>
            <a:pPr marL="571500" indent="-571500">
              <a:buFont typeface="+mj-lt"/>
              <a:buAutoNum type="romanUcPeriod"/>
            </a:pPr>
            <a:r>
              <a:rPr lang="en-US" sz="3200" dirty="0" smtClean="0"/>
              <a:t>Spherical surface</a:t>
            </a:r>
          </a:p>
          <a:p>
            <a:pPr marL="571500" indent="-571500">
              <a:buFont typeface="+mj-lt"/>
              <a:buAutoNum type="romanUcPeriod"/>
            </a:pPr>
            <a:r>
              <a:rPr lang="en-US" sz="3200" dirty="0" smtClean="0"/>
              <a:t>Surface roughness</a:t>
            </a:r>
          </a:p>
          <a:p>
            <a:pPr marL="0" indent="0">
              <a:buNone/>
            </a:pPr>
            <a:endParaRPr lang="en-US" sz="3200" dirty="0" smtClean="0"/>
          </a:p>
          <a:p>
            <a:endParaRPr lang="en-US" dirty="0"/>
          </a:p>
        </p:txBody>
      </p:sp>
      <p:sp>
        <p:nvSpPr>
          <p:cNvPr id="6" name="Content Placeholder 5"/>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fld id="{094E9C04-FDE2-44EE-8E48-B43926F234D1}" type="slidenum">
              <a:rPr lang="en-GB" altLang="zh-CN" smtClean="0">
                <a:solidFill>
                  <a:srgbClr val="000000"/>
                </a:solidFill>
              </a:rPr>
              <a:pPr/>
              <a:t>27</a:t>
            </a:fld>
            <a:endParaRPr lang="en-GB" altLang="zh-CN">
              <a:solidFill>
                <a:srgbClr val="000000"/>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725957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33256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229600" cy="819912"/>
          </a:xfrm>
        </p:spPr>
        <p:txBody>
          <a:bodyPr>
            <a:noAutofit/>
          </a:bodyPr>
          <a:lstStyle/>
          <a:p>
            <a:r>
              <a:rPr lang="en-US" sz="4400" dirty="0"/>
              <a:t>APPLICATIONS OF INTERFERENCE</a:t>
            </a:r>
          </a:p>
        </p:txBody>
      </p:sp>
      <p:sp>
        <p:nvSpPr>
          <p:cNvPr id="5" name="Content Placeholder 4"/>
          <p:cNvSpPr>
            <a:spLocks noGrp="1"/>
          </p:cNvSpPr>
          <p:nvPr>
            <p:ph sz="half" idx="1"/>
          </p:nvPr>
        </p:nvSpPr>
        <p:spPr>
          <a:xfrm>
            <a:off x="304800" y="1524000"/>
            <a:ext cx="4191000" cy="4830925"/>
          </a:xfrm>
        </p:spPr>
        <p:txBody>
          <a:bodyPr>
            <a:normAutofit/>
          </a:bodyPr>
          <a:lstStyle/>
          <a:p>
            <a:pPr marL="0" indent="0">
              <a:buNone/>
            </a:pPr>
            <a:r>
              <a:rPr lang="en-US" altLang="zh-TW" sz="3200" dirty="0"/>
              <a:t>Newton’s Rings </a:t>
            </a:r>
          </a:p>
          <a:p>
            <a:r>
              <a:rPr lang="en-US" altLang="zh-TW" dirty="0">
                <a:solidFill>
                  <a:srgbClr val="000099"/>
                </a:solidFill>
              </a:rPr>
              <a:t>When a curved glass surface is placed in contact with a flat glass surface, a series of concentric rings is seen when illuminated from above by monochromatic light. These are called Newton’s rings.</a:t>
            </a:r>
          </a:p>
          <a:p>
            <a:endParaRPr lang="en-US" dirty="0"/>
          </a:p>
        </p:txBody>
      </p:sp>
      <p:pic>
        <p:nvPicPr>
          <p:cNvPr id="7"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95799" y="1905000"/>
            <a:ext cx="4419601" cy="411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58520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VECTORS</a:t>
            </a:r>
            <a:endParaRPr lang="en-US" dirty="0"/>
          </a:p>
        </p:txBody>
      </p:sp>
      <p:sp>
        <p:nvSpPr>
          <p:cNvPr id="3" name="Content Placeholder 2"/>
          <p:cNvSpPr>
            <a:spLocks noGrp="1"/>
          </p:cNvSpPr>
          <p:nvPr>
            <p:ph sz="half" idx="1"/>
          </p:nvPr>
        </p:nvSpPr>
        <p:spPr>
          <a:xfrm>
            <a:off x="685800" y="1981200"/>
            <a:ext cx="3429000" cy="4114800"/>
          </a:xfrm>
        </p:spPr>
        <p:txBody>
          <a:bodyPr/>
          <a:lstStyle/>
          <a:p>
            <a:pPr algn="just"/>
            <a:r>
              <a:rPr lang="en-US" dirty="0" smtClean="0"/>
              <a:t>Vectors are used in many fields such as navigation of </a:t>
            </a:r>
            <a:r>
              <a:rPr lang="en-US" dirty="0" err="1" smtClean="0"/>
              <a:t>aeroplane</a:t>
            </a:r>
            <a:r>
              <a:rPr lang="en-US" dirty="0" smtClean="0"/>
              <a:t>, ship and satellite, they are also used in gene cloning.</a:t>
            </a:r>
          </a:p>
          <a:p>
            <a:pPr algn="just"/>
            <a:r>
              <a:rPr lang="en-US" dirty="0" smtClean="0"/>
              <a:t>They are widely used in mechanics, graphics etc.</a:t>
            </a:r>
            <a:endParaRPr lang="en-US" dirty="0"/>
          </a:p>
        </p:txBody>
      </p:sp>
      <p:sp>
        <p:nvSpPr>
          <p:cNvPr id="4" name="Content Placeholder 3"/>
          <p:cNvSpPr>
            <a:spLocks noGrp="1"/>
          </p:cNvSpPr>
          <p:nvPr>
            <p:ph sz="half" idx="2"/>
          </p:nvPr>
        </p:nvSpPr>
        <p:spPr/>
        <p:txBody>
          <a:bodyPr/>
          <a:lstStyle/>
          <a:p>
            <a:endParaRPr lang="en-US" dirty="0"/>
          </a:p>
        </p:txBody>
      </p:sp>
      <p:sp>
        <p:nvSpPr>
          <p:cNvPr id="5" name="Slide Number Placeholder 4"/>
          <p:cNvSpPr>
            <a:spLocks noGrp="1"/>
          </p:cNvSpPr>
          <p:nvPr>
            <p:ph type="sldNum" sz="quarter" idx="12"/>
          </p:nvPr>
        </p:nvSpPr>
        <p:spPr/>
        <p:txBody>
          <a:bodyPr/>
          <a:lstStyle/>
          <a:p>
            <a:fld id="{094E9C04-FDE2-44EE-8E48-B43926F234D1}" type="slidenum">
              <a:rPr lang="en-GB" altLang="zh-CN" smtClean="0">
                <a:solidFill>
                  <a:srgbClr val="000000"/>
                </a:solidFill>
              </a:rPr>
              <a:pPr/>
              <a:t>3</a:t>
            </a:fld>
            <a:endParaRPr lang="en-GB" altLang="zh-CN">
              <a:solidFill>
                <a:srgbClr val="000000"/>
              </a:solidFill>
            </a:endParaRP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0"/>
          <a:stretch/>
        </p:blipFill>
        <p:spPr bwMode="auto">
          <a:xfrm>
            <a:off x="4343400" y="1593273"/>
            <a:ext cx="4800600" cy="526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10181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8313" y="0"/>
            <a:ext cx="8229600" cy="1125538"/>
          </a:xfrm>
        </p:spPr>
        <p:txBody>
          <a:bodyPr/>
          <a:lstStyle/>
          <a:p>
            <a:r>
              <a:rPr lang="en-US" altLang="zh-CN" sz="6600" i="1" smtClean="0">
                <a:ea typeface="宋体" charset="-122"/>
              </a:rPr>
              <a:t>Diffraction</a:t>
            </a:r>
            <a:endParaRPr lang="en-US" altLang="zh-CN" sz="6600" smtClean="0">
              <a:ea typeface="宋体" charset="-122"/>
            </a:endParaRPr>
          </a:p>
        </p:txBody>
      </p:sp>
      <p:sp>
        <p:nvSpPr>
          <p:cNvPr id="60419" name="Rectangle 3"/>
          <p:cNvSpPr>
            <a:spLocks noGrp="1" noChangeArrowheads="1"/>
          </p:cNvSpPr>
          <p:nvPr>
            <p:ph type="body" idx="1"/>
          </p:nvPr>
        </p:nvSpPr>
        <p:spPr>
          <a:xfrm>
            <a:off x="533400" y="990600"/>
            <a:ext cx="8335963" cy="2209800"/>
          </a:xfrm>
        </p:spPr>
        <p:txBody>
          <a:bodyPr/>
          <a:lstStyle/>
          <a:p>
            <a:r>
              <a:rPr lang="en-US" altLang="zh-CN" sz="4800" i="1" dirty="0" smtClean="0">
                <a:latin typeface="+mj-lt"/>
                <a:ea typeface="宋体" charset="-122"/>
              </a:rPr>
              <a:t>Diffraction is the bending of waves as they pass through a gap or past an edge</a:t>
            </a:r>
            <a:r>
              <a:rPr lang="en-US" altLang="zh-CN" dirty="0" smtClean="0">
                <a:latin typeface="+mj-lt"/>
                <a:ea typeface="宋体" charset="-122"/>
              </a:rPr>
              <a:t> </a:t>
            </a:r>
          </a:p>
        </p:txBody>
      </p:sp>
      <p:sp>
        <p:nvSpPr>
          <p:cNvPr id="60421" name="Rectangle 5"/>
          <p:cNvSpPr>
            <a:spLocks noChangeArrowheads="1"/>
          </p:cNvSpPr>
          <p:nvPr/>
        </p:nvSpPr>
        <p:spPr bwMode="auto">
          <a:xfrm>
            <a:off x="304800" y="3644900"/>
            <a:ext cx="8077200" cy="2881313"/>
          </a:xfrm>
          <a:prstGeom prst="rect">
            <a:avLst/>
          </a:prstGeom>
          <a:noFill/>
          <a:ln w="9525">
            <a:noFill/>
            <a:miter lim="800000"/>
            <a:headEnd/>
            <a:tailEnd/>
          </a:ln>
          <a:effectLst/>
        </p:spPr>
        <p:txBody>
          <a:bodyPr/>
          <a:lstStyle/>
          <a:p>
            <a:pPr fontAlgn="base">
              <a:spcBef>
                <a:spcPct val="0"/>
              </a:spcBef>
              <a:spcAft>
                <a:spcPct val="0"/>
              </a:spcAft>
              <a:tabLst>
                <a:tab pos="6550025" algn="l"/>
                <a:tab pos="6640513" algn="l"/>
              </a:tabLst>
              <a:defRPr/>
            </a:pPr>
            <a:r>
              <a:rPr lang="en-US" altLang="zh-CN" sz="3600" i="1" dirty="0">
                <a:latin typeface="+mj-lt"/>
              </a:rPr>
              <a:t>When a wave (front) is</a:t>
            </a:r>
            <a:r>
              <a:rPr lang="en-US" altLang="zh-CN" sz="3600" dirty="0">
                <a:latin typeface="+mj-lt"/>
              </a:rPr>
              <a:t>  </a:t>
            </a:r>
            <a:r>
              <a:rPr lang="en-US" altLang="zh-CN" sz="3600" i="1" dirty="0">
                <a:latin typeface="+mj-lt"/>
              </a:rPr>
              <a:t>Incident on an edge or an obstacle/slit/gap Wave ‘bends’ into the geometrical shadow/changes direction/spre</a:t>
            </a:r>
            <a:r>
              <a:rPr lang="en-US" altLang="zh-CN" sz="3600" i="1" dirty="0"/>
              <a:t>ads</a:t>
            </a:r>
          </a:p>
        </p:txBody>
      </p:sp>
    </p:spTree>
    <p:extLst>
      <p:ext uri="{BB962C8B-B14F-4D97-AF65-F5344CB8AC3E}">
        <p14:creationId xmlns:p14="http://schemas.microsoft.com/office/powerpoint/2010/main" val="3451079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0421"/>
                                        </p:tgtEl>
                                        <p:attrNameLst>
                                          <p:attrName>style.visibility</p:attrName>
                                        </p:attrNameLst>
                                      </p:cBhvr>
                                      <p:to>
                                        <p:strVal val="visible"/>
                                      </p:to>
                                    </p:set>
                                    <p:animEffect transition="in" filter="blinds(horizontal)">
                                      <p:cBhvr>
                                        <p:cTn id="13" dur="500"/>
                                        <p:tgtEl>
                                          <p:spTgt spid="60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P spid="604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Patterns</a:t>
            </a:r>
            <a:endParaRPr lang="en-US" dirty="0"/>
          </a:p>
        </p:txBody>
      </p:sp>
      <p:sp>
        <p:nvSpPr>
          <p:cNvPr id="4" name="Slide Number Placeholder 3"/>
          <p:cNvSpPr>
            <a:spLocks noGrp="1"/>
          </p:cNvSpPr>
          <p:nvPr>
            <p:ph type="sldNum" sz="quarter" idx="12"/>
          </p:nvPr>
        </p:nvSpPr>
        <p:spPr/>
        <p:txBody>
          <a:bodyPr/>
          <a:lstStyle/>
          <a:p>
            <a:fld id="{51F7AA18-1CAF-457B-B9AE-F89485ABEA66}" type="slidenum">
              <a:rPr lang="en-GB" altLang="zh-CN" smtClean="0">
                <a:solidFill>
                  <a:srgbClr val="000000"/>
                </a:solidFill>
              </a:rPr>
              <a:pPr/>
              <a:t>31</a:t>
            </a:fld>
            <a:endParaRPr lang="en-GB" altLang="zh-CN">
              <a:solidFill>
                <a:srgbClr val="000000"/>
              </a:solidFill>
            </a:endParaRPr>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2410660"/>
            <a:ext cx="1743607" cy="3438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A:\picture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837" y="2362200"/>
            <a:ext cx="1449388" cy="353536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2713" y="1524000"/>
            <a:ext cx="3481387" cy="2389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9556" y="3810000"/>
            <a:ext cx="3187700" cy="2395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22374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1066800"/>
          </a:xfrm>
        </p:spPr>
        <p:txBody>
          <a:bodyPr/>
          <a:lstStyle/>
          <a:p>
            <a:r>
              <a:rPr lang="en-US" sz="3600" dirty="0" smtClean="0"/>
              <a:t>APPLICATIONS OF DIFFRACTION</a:t>
            </a:r>
            <a:endParaRPr lang="en-US" sz="3600" dirty="0"/>
          </a:p>
        </p:txBody>
      </p:sp>
      <p:sp>
        <p:nvSpPr>
          <p:cNvPr id="3" name="Content Placeholder 2"/>
          <p:cNvSpPr>
            <a:spLocks noGrp="1"/>
          </p:cNvSpPr>
          <p:nvPr>
            <p:ph idx="1"/>
          </p:nvPr>
        </p:nvSpPr>
        <p:spPr>
          <a:xfrm>
            <a:off x="152400" y="1066800"/>
            <a:ext cx="5715000" cy="5562600"/>
          </a:xfrm>
        </p:spPr>
        <p:txBody>
          <a:bodyPr/>
          <a:lstStyle/>
          <a:p>
            <a:r>
              <a:rPr lang="en-US" dirty="0"/>
              <a:t>The colors seen on a beetles back are caused by diffraction. Hard ridges cover the beetles back and the spaces between them cause diffraction like slits do. This produces interference effects. The ridges and slits enhance the interference pattern in series. A CD does the same thing, diffracting light between its grooves.</a:t>
            </a:r>
          </a:p>
          <a:p>
            <a:endParaRPr lang="en-US" dirty="0"/>
          </a:p>
        </p:txBody>
      </p:sp>
      <p:sp>
        <p:nvSpPr>
          <p:cNvPr id="4" name="Slide Number Placeholder 3"/>
          <p:cNvSpPr>
            <a:spLocks noGrp="1"/>
          </p:cNvSpPr>
          <p:nvPr>
            <p:ph type="sldNum" sz="quarter" idx="12"/>
          </p:nvPr>
        </p:nvSpPr>
        <p:spPr/>
        <p:txBody>
          <a:bodyPr/>
          <a:lstStyle/>
          <a:p>
            <a:fld id="{51F7AA18-1CAF-457B-B9AE-F89485ABEA66}" type="slidenum">
              <a:rPr lang="en-GB" altLang="zh-CN" smtClean="0">
                <a:solidFill>
                  <a:srgbClr val="000000"/>
                </a:solidFill>
              </a:rPr>
              <a:pPr/>
              <a:t>32</a:t>
            </a:fld>
            <a:endParaRPr lang="en-GB" altLang="zh-CN">
              <a:solidFill>
                <a:srgbClr val="000000"/>
              </a:solidFill>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1603375"/>
            <a:ext cx="3352800" cy="365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03123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DIFFRACTION GRATING</a:t>
            </a:r>
            <a:endParaRPr lang="en-US" dirty="0"/>
          </a:p>
        </p:txBody>
      </p:sp>
      <p:sp>
        <p:nvSpPr>
          <p:cNvPr id="3" name="Content Placeholder 2"/>
          <p:cNvSpPr>
            <a:spLocks noGrp="1"/>
          </p:cNvSpPr>
          <p:nvPr>
            <p:ph idx="1"/>
          </p:nvPr>
        </p:nvSpPr>
        <p:spPr/>
        <p:txBody>
          <a:bodyPr/>
          <a:lstStyle/>
          <a:p>
            <a:pPr algn="just" eaLnBrk="1" hangingPunct="1"/>
            <a:r>
              <a:rPr lang="en-US" b="1" dirty="0"/>
              <a:t>Diffraction gratings are used to measure the wavelength of light. Diffraction gratings are made by scratching very fine lines on glass using the point of a diamond. The spaces between the scratches are like slits.</a:t>
            </a:r>
          </a:p>
          <a:p>
            <a:pPr algn="just" eaLnBrk="1" hangingPunct="1"/>
            <a:r>
              <a:rPr lang="en-US" b="1" dirty="0"/>
              <a:t>EX: jewelry creates spectrum like that on the surface of a CD.</a:t>
            </a:r>
          </a:p>
        </p:txBody>
      </p:sp>
      <p:sp>
        <p:nvSpPr>
          <p:cNvPr id="4" name="Slide Number Placeholder 3"/>
          <p:cNvSpPr>
            <a:spLocks noGrp="1"/>
          </p:cNvSpPr>
          <p:nvPr>
            <p:ph type="sldNum" sz="quarter" idx="12"/>
          </p:nvPr>
        </p:nvSpPr>
        <p:spPr/>
        <p:txBody>
          <a:bodyPr/>
          <a:lstStyle/>
          <a:p>
            <a:fld id="{51F7AA18-1CAF-457B-B9AE-F89485ABEA66}" type="slidenum">
              <a:rPr lang="en-GB" altLang="zh-CN" smtClean="0">
                <a:solidFill>
                  <a:srgbClr val="000000"/>
                </a:solidFill>
              </a:rPr>
              <a:pPr/>
              <a:t>33</a:t>
            </a:fld>
            <a:endParaRPr lang="en-GB" altLang="zh-CN">
              <a:solidFill>
                <a:srgbClr val="000000"/>
              </a:solidFill>
            </a:endParaRPr>
          </a:p>
        </p:txBody>
      </p:sp>
    </p:spTree>
    <p:extLst>
      <p:ext uri="{BB962C8B-B14F-4D97-AF65-F5344CB8AC3E}">
        <p14:creationId xmlns:p14="http://schemas.microsoft.com/office/powerpoint/2010/main" val="254908203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51F7AA18-1CAF-457B-B9AE-F89485ABEA66}" type="slidenum">
              <a:rPr lang="en-GB" altLang="zh-CN" smtClean="0">
                <a:solidFill>
                  <a:srgbClr val="000000"/>
                </a:solidFill>
              </a:rPr>
              <a:pPr/>
              <a:t>34</a:t>
            </a:fld>
            <a:endParaRPr lang="en-GB" altLang="zh-CN">
              <a:solidFill>
                <a:srgbClr val="000000"/>
              </a:solidFill>
            </a:endParaRPr>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601" y="609601"/>
            <a:ext cx="3733799" cy="563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609601"/>
            <a:ext cx="4953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344122"/>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001000" cy="1143000"/>
          </a:xfrm>
        </p:spPr>
        <p:txBody>
          <a:bodyPr/>
          <a:lstStyle/>
          <a:p>
            <a:r>
              <a:rPr lang="en-US" dirty="0" smtClean="0"/>
              <a:t>POLARISATION-3D MOVIES</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t="21111"/>
          <a:stretch>
            <a:fillRect/>
          </a:stretch>
        </p:blipFill>
        <p:spPr bwMode="auto">
          <a:xfrm>
            <a:off x="228600" y="1447800"/>
            <a:ext cx="891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49152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228600"/>
            <a:ext cx="7848600" cy="1066800"/>
          </a:xfrm>
        </p:spPr>
        <p:txBody>
          <a:bodyPr/>
          <a:lstStyle/>
          <a:p>
            <a:r>
              <a:rPr lang="fr-FR" dirty="0" err="1">
                <a:latin typeface="Times New Roman" charset="0"/>
                <a:cs typeface="Times New Roman" charset="0"/>
              </a:rPr>
              <a:t>Liquid</a:t>
            </a:r>
            <a:r>
              <a:rPr lang="fr-FR" dirty="0">
                <a:latin typeface="Times New Roman" charset="0"/>
                <a:cs typeface="Times New Roman" charset="0"/>
              </a:rPr>
              <a:t> Crystal Displays (LCD)</a:t>
            </a:r>
            <a:endParaRPr lang="en-US" dirty="0"/>
          </a:p>
        </p:txBody>
      </p:sp>
      <p:sp>
        <p:nvSpPr>
          <p:cNvPr id="7" name="Content Placeholder 6"/>
          <p:cNvSpPr>
            <a:spLocks noGrp="1"/>
          </p:cNvSpPr>
          <p:nvPr>
            <p:ph idx="1"/>
          </p:nvPr>
        </p:nvSpPr>
        <p:spPr>
          <a:xfrm>
            <a:off x="228600" y="1219200"/>
            <a:ext cx="8534400" cy="5257800"/>
          </a:xfrm>
        </p:spPr>
        <p:txBody>
          <a:bodyPr/>
          <a:lstStyle/>
          <a:p>
            <a:pPr marL="0" indent="0">
              <a:spcBef>
                <a:spcPct val="50000"/>
              </a:spcBef>
              <a:buNone/>
            </a:pPr>
            <a:r>
              <a:rPr lang="en-US" dirty="0">
                <a:latin typeface="Times New Roman" charset="0"/>
                <a:cs typeface="Times New Roman" charset="0"/>
              </a:rPr>
              <a:t>Liquid crystals can be found in many familiar applications, such as calculators and digital watches.</a:t>
            </a:r>
          </a:p>
          <a:p>
            <a:pPr marL="0" indent="0">
              <a:spcBef>
                <a:spcPct val="50000"/>
              </a:spcBef>
              <a:buNone/>
            </a:pPr>
            <a:r>
              <a:rPr lang="en-US" dirty="0">
                <a:latin typeface="Times New Roman" charset="0"/>
                <a:cs typeface="Times New Roman" charset="0"/>
              </a:rPr>
              <a:t>Color LCD displays are more complicated; each pixel has three </a:t>
            </a:r>
            <a:r>
              <a:rPr lang="en-US" dirty="0" err="1">
                <a:latin typeface="Times New Roman" charset="0"/>
                <a:cs typeface="Times New Roman" charset="0"/>
              </a:rPr>
              <a:t>subpixels</a:t>
            </a:r>
            <a:r>
              <a:rPr lang="en-US" dirty="0">
                <a:latin typeface="Times New Roman" charset="0"/>
                <a:cs typeface="Times New Roman" charset="0"/>
              </a:rPr>
              <a:t> to provide the different colors. A source of light is behind the display (unlike calculators and watches, which use ambient light). The pixels must be able to make finer adjustments than just on and off to provide a clear image.</a:t>
            </a:r>
          </a:p>
          <a:p>
            <a:endParaRPr lang="en-US" dirty="0"/>
          </a:p>
        </p:txBody>
      </p:sp>
      <p:sp>
        <p:nvSpPr>
          <p:cNvPr id="5" name="Slide Number Placeholder 4"/>
          <p:cNvSpPr>
            <a:spLocks noGrp="1"/>
          </p:cNvSpPr>
          <p:nvPr>
            <p:ph type="sldNum" sz="quarter" idx="12"/>
          </p:nvPr>
        </p:nvSpPr>
        <p:spPr/>
        <p:txBody>
          <a:bodyPr/>
          <a:lstStyle/>
          <a:p>
            <a:fld id="{094E9C04-FDE2-44EE-8E48-B43926F234D1}" type="slidenum">
              <a:rPr lang="en-GB" altLang="zh-CN" smtClean="0">
                <a:solidFill>
                  <a:srgbClr val="000000"/>
                </a:solidFill>
              </a:rPr>
              <a:pPr/>
              <a:t>36</a:t>
            </a:fld>
            <a:endParaRPr lang="en-GB" altLang="zh-CN">
              <a:solidFill>
                <a:srgbClr val="000000"/>
              </a:solidFill>
            </a:endParaRPr>
          </a:p>
        </p:txBody>
      </p:sp>
    </p:spTree>
    <p:extLst>
      <p:ext uri="{BB962C8B-B14F-4D97-AF65-F5344CB8AC3E}">
        <p14:creationId xmlns:p14="http://schemas.microsoft.com/office/powerpoint/2010/main" val="1852127078"/>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51F7AA18-1CAF-457B-B9AE-F89485ABEA66}" type="slidenum">
              <a:rPr lang="en-GB" altLang="zh-CN" smtClean="0">
                <a:solidFill>
                  <a:srgbClr val="000000"/>
                </a:solidFill>
              </a:rPr>
              <a:pPr/>
              <a:t>37</a:t>
            </a:fld>
            <a:endParaRPr lang="en-GB" altLang="zh-CN">
              <a:solidFill>
                <a:srgbClr val="000000"/>
              </a:solidFill>
            </a:endParaRPr>
          </a:p>
        </p:txBody>
      </p:sp>
      <p:pic>
        <p:nvPicPr>
          <p:cNvPr id="512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1" y="609600"/>
            <a:ext cx="4724399" cy="563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609601"/>
            <a:ext cx="39624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678788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LASER</a:t>
            </a:r>
            <a:endParaRPr lang="en-US" dirty="0"/>
          </a:p>
        </p:txBody>
      </p:sp>
      <p:sp>
        <p:nvSpPr>
          <p:cNvPr id="3" name="Content Placeholder 2"/>
          <p:cNvSpPr>
            <a:spLocks noGrp="1"/>
          </p:cNvSpPr>
          <p:nvPr>
            <p:ph sz="half" idx="1"/>
          </p:nvPr>
        </p:nvSpPr>
        <p:spPr/>
        <p:txBody>
          <a:bodyPr/>
          <a:lstStyle/>
          <a:p>
            <a:r>
              <a:rPr lang="en-US" dirty="0"/>
              <a:t>War machines, guns and tanks</a:t>
            </a:r>
          </a:p>
          <a:p>
            <a:r>
              <a:rPr lang="en-US" dirty="0"/>
              <a:t>Cutting matters in metallurgy industry and related industries</a:t>
            </a:r>
          </a:p>
          <a:p>
            <a:r>
              <a:rPr lang="en-US" dirty="0"/>
              <a:t>Robotics, especially in image processing and calculating distances</a:t>
            </a:r>
          </a:p>
          <a:p>
            <a:r>
              <a:rPr lang="en-US" dirty="0"/>
              <a:t>Toys</a:t>
            </a:r>
          </a:p>
          <a:p>
            <a:endParaRPr lang="en-US" dirty="0"/>
          </a:p>
        </p:txBody>
      </p:sp>
      <p:pic>
        <p:nvPicPr>
          <p:cNvPr id="10243" name="Picture 3" descr="C:\Users\DELL\Downloads\ezgif.com-video-to-gif (1).gif"/>
          <p:cNvPicPr>
            <a:picLocks noGrp="1" noChangeAspect="1" noChangeArrowheads="1" noCrop="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648200" y="2965450"/>
            <a:ext cx="3810000" cy="214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09863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1542288"/>
          </a:xfrm>
        </p:spPr>
        <p:txBody>
          <a:bodyPr>
            <a:normAutofit fontScale="90000"/>
          </a:bodyPr>
          <a:lstStyle/>
          <a:p>
            <a:r>
              <a:rPr lang="en-US" sz="4000" dirty="0" smtClean="0"/>
              <a:t> </a:t>
            </a:r>
            <a:r>
              <a:rPr lang="en-US" sz="3600" dirty="0" smtClean="0"/>
              <a:t>3-D LASER SCANNER FOR ACCURATE MEASUREMENT</a:t>
            </a:r>
            <a:r>
              <a:rPr lang="en-US" sz="3100" dirty="0"/>
              <a:t/>
            </a:r>
            <a:br>
              <a:rPr lang="en-US" sz="3100" dirty="0"/>
            </a:br>
            <a:endParaRPr lang="en-US" sz="3100" dirty="0"/>
          </a:p>
        </p:txBody>
      </p:sp>
      <p:sp>
        <p:nvSpPr>
          <p:cNvPr id="3" name="Content Placeholder 2"/>
          <p:cNvSpPr>
            <a:spLocks noGrp="1"/>
          </p:cNvSpPr>
          <p:nvPr>
            <p:ph sz="half" idx="1"/>
          </p:nvPr>
        </p:nvSpPr>
        <p:spPr/>
        <p:txBody>
          <a:bodyPr>
            <a:normAutofit fontScale="92500" lnSpcReduction="10000"/>
          </a:bodyPr>
          <a:lstStyle/>
          <a:p>
            <a:r>
              <a:rPr lang="en-US" dirty="0"/>
              <a:t>A </a:t>
            </a:r>
            <a:r>
              <a:rPr lang="en-US" b="1" dirty="0"/>
              <a:t>3D scanner</a:t>
            </a:r>
            <a:r>
              <a:rPr lang="en-US" dirty="0"/>
              <a:t> is a device that analyses a real-world object or environment to collect data on its shape and possibly its appearance (e.g. colour). The collected data can then be used to construct digital three-dimensional models.</a:t>
            </a:r>
          </a:p>
        </p:txBody>
      </p:sp>
      <p:sp>
        <p:nvSpPr>
          <p:cNvPr id="4" name="Content Placeholder 3"/>
          <p:cNvSpPr>
            <a:spLocks noGrp="1"/>
          </p:cNvSpPr>
          <p:nvPr>
            <p:ph sz="half" idx="2"/>
          </p:nvPr>
        </p:nvSpPr>
        <p:spPr/>
        <p:txBody>
          <a:bodyPr>
            <a:normAutofit fontScale="92500" lnSpcReduction="10000"/>
          </a:bodyPr>
          <a:lstStyle/>
          <a:p>
            <a:endParaRPr lang="en-US" dirty="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905000"/>
            <a:ext cx="4114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080831"/>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18306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95400"/>
          </a:xfrm>
        </p:spPr>
        <p:txBody>
          <a:bodyPr>
            <a:normAutofit/>
          </a:bodyPr>
          <a:lstStyle/>
          <a:p>
            <a:r>
              <a:rPr lang="en-US" sz="3600" dirty="0" smtClean="0"/>
              <a:t>WELDING</a:t>
            </a:r>
            <a:endParaRPr lang="en-US" sz="3600" dirty="0"/>
          </a:p>
        </p:txBody>
      </p:sp>
      <p:sp>
        <p:nvSpPr>
          <p:cNvPr id="3" name="Content Placeholder 2"/>
          <p:cNvSpPr>
            <a:spLocks noGrp="1"/>
          </p:cNvSpPr>
          <p:nvPr>
            <p:ph sz="half" idx="1"/>
          </p:nvPr>
        </p:nvSpPr>
        <p:spPr>
          <a:xfrm>
            <a:off x="304800" y="1981200"/>
            <a:ext cx="4191000" cy="4648200"/>
          </a:xfrm>
        </p:spPr>
        <p:txBody>
          <a:bodyPr>
            <a:normAutofit fontScale="85000" lnSpcReduction="20000"/>
          </a:bodyPr>
          <a:lstStyle/>
          <a:p>
            <a:r>
              <a:rPr lang="en-US" sz="3400" dirty="0"/>
              <a:t>Lasers have prevailed especially in sheet metal forming. The weld joints are </a:t>
            </a:r>
            <a:r>
              <a:rPr lang="en-US" sz="3400" dirty="0" smtClean="0"/>
              <a:t>highly </a:t>
            </a:r>
            <a:r>
              <a:rPr lang="en-US" sz="3400" dirty="0" err="1" smtClean="0"/>
              <a:t>stressable</a:t>
            </a:r>
            <a:r>
              <a:rPr lang="en-US" sz="3400" dirty="0"/>
              <a:t> </a:t>
            </a:r>
            <a:r>
              <a:rPr lang="en-US" sz="3400" dirty="0" smtClean="0"/>
              <a:t>and </a:t>
            </a:r>
            <a:r>
              <a:rPr lang="en-US" sz="3400" dirty="0"/>
              <a:t>optically appearing. Clean cutting areas, flexible contour guiding and permanent </a:t>
            </a:r>
            <a:r>
              <a:rPr lang="en-US" sz="3400" dirty="0" err="1"/>
              <a:t>labelings</a:t>
            </a:r>
            <a:r>
              <a:rPr lang="en-US" sz="3400" dirty="0"/>
              <a:t>  can be produced quicker than with conventional techniques. </a:t>
            </a:r>
            <a:endParaRPr lang="en-US" dirty="0"/>
          </a:p>
        </p:txBody>
      </p:sp>
      <p:sp>
        <p:nvSpPr>
          <p:cNvPr id="4" name="Content Placeholder 3"/>
          <p:cNvSpPr>
            <a:spLocks noGrp="1"/>
          </p:cNvSpPr>
          <p:nvPr>
            <p:ph sz="half" idx="2"/>
          </p:nvPr>
        </p:nvSpPr>
        <p:spPr/>
        <p:txBody>
          <a:bodyPr>
            <a:normAutofit fontScale="85000" lnSpcReduction="20000"/>
          </a:bodyPr>
          <a:lstStyle/>
          <a:p>
            <a:endParaRPr lang="en-US" dirty="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905001"/>
            <a:ext cx="4038599"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77533"/>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305800" cy="838200"/>
          </a:xfrm>
        </p:spPr>
        <p:txBody>
          <a:bodyPr>
            <a:normAutofit fontScale="90000"/>
          </a:bodyPr>
          <a:lstStyle/>
          <a:p>
            <a:r>
              <a:rPr lang="en-US" dirty="0" smtClean="0"/>
              <a:t/>
            </a:r>
            <a:br>
              <a:rPr lang="en-US" dirty="0" smtClean="0"/>
            </a:br>
            <a:r>
              <a:rPr lang="en-US" dirty="0" smtClean="0"/>
              <a:t>RADIO</a:t>
            </a:r>
            <a:r>
              <a:rPr lang="en-US" dirty="0"/>
              <a:t/>
            </a:r>
            <a:br>
              <a:rPr lang="en-US" dirty="0"/>
            </a:br>
            <a:endParaRPr lang="en-US" dirty="0"/>
          </a:p>
        </p:txBody>
      </p:sp>
      <p:sp>
        <p:nvSpPr>
          <p:cNvPr id="3" name="Content Placeholder 2"/>
          <p:cNvSpPr>
            <a:spLocks noGrp="1"/>
          </p:cNvSpPr>
          <p:nvPr>
            <p:ph sz="half" idx="1"/>
          </p:nvPr>
        </p:nvSpPr>
        <p:spPr>
          <a:xfrm>
            <a:off x="381000" y="1447800"/>
            <a:ext cx="4114800" cy="4907125"/>
          </a:xfrm>
        </p:spPr>
        <p:txBody>
          <a:bodyPr>
            <a:noAutofit/>
          </a:bodyPr>
          <a:lstStyle/>
          <a:p>
            <a:pPr lvl="1">
              <a:buFont typeface="Wingdings" pitchFamily="2" charset="2"/>
              <a:buChar char="Ø"/>
            </a:pPr>
            <a:r>
              <a:rPr lang="en-AU" dirty="0"/>
              <a:t>In order to tune in to a particular radio station, adjust the natural frequency of the electrical receiving circuit in the radio to match that of the frequency of radio waves emitted by the station. </a:t>
            </a:r>
          </a:p>
          <a:p>
            <a:pPr lvl="1">
              <a:buFont typeface="Wingdings" pitchFamily="2" charset="2"/>
              <a:buChar char="Ø"/>
            </a:pPr>
            <a:r>
              <a:rPr lang="en-AU" dirty="0"/>
              <a:t>Resonance is thus used to isolate and amplify the required frequency.</a:t>
            </a:r>
          </a:p>
          <a:p>
            <a:pPr marL="0" indent="0">
              <a:buNone/>
            </a:pPr>
            <a:endParaRPr lang="en-US" sz="2400" dirty="0"/>
          </a:p>
        </p:txBody>
      </p:sp>
      <p:sp>
        <p:nvSpPr>
          <p:cNvPr id="4" name="Content Placeholder 3"/>
          <p:cNvSpPr>
            <a:spLocks noGrp="1"/>
          </p:cNvSpPr>
          <p:nvPr>
            <p:ph sz="half" idx="2"/>
          </p:nvPr>
        </p:nvSpPr>
        <p:spPr>
          <a:xfrm>
            <a:off x="4572000" y="1524000"/>
            <a:ext cx="4114800" cy="4830925"/>
          </a:xfrm>
        </p:spPr>
        <p:txBody>
          <a:bodyPr>
            <a:normAutofit/>
          </a:bodyPr>
          <a:lstStyle/>
          <a:p>
            <a:endParaRPr lang="en-US"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447800"/>
            <a:ext cx="41148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63561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APPLICATIONS</a:t>
            </a:r>
            <a:endParaRPr lang="en-US" dirty="0"/>
          </a:p>
        </p:txBody>
      </p:sp>
      <p:sp>
        <p:nvSpPr>
          <p:cNvPr id="3" name="Content Placeholder 2"/>
          <p:cNvSpPr>
            <a:spLocks noGrp="1"/>
          </p:cNvSpPr>
          <p:nvPr>
            <p:ph sz="half" idx="1"/>
          </p:nvPr>
        </p:nvSpPr>
        <p:spPr/>
        <p:txBody>
          <a:bodyPr>
            <a:normAutofit fontScale="92500"/>
          </a:bodyPr>
          <a:lstStyle/>
          <a:p>
            <a:r>
              <a:rPr lang="en-US" dirty="0"/>
              <a:t>Microwave ovens</a:t>
            </a:r>
          </a:p>
          <a:p>
            <a:pPr marL="457200" lvl="1" indent="0">
              <a:buNone/>
            </a:pPr>
            <a:endParaRPr lang="en-US" dirty="0"/>
          </a:p>
          <a:p>
            <a:pPr lvl="1">
              <a:buFont typeface="Wingdings" pitchFamily="2" charset="2"/>
              <a:buChar char="Ø"/>
            </a:pPr>
            <a:r>
              <a:rPr lang="en-US" sz="2600" dirty="0" smtClean="0"/>
              <a:t>Heat </a:t>
            </a:r>
            <a:r>
              <a:rPr lang="en-US" sz="2600" dirty="0"/>
              <a:t>up food through</a:t>
            </a:r>
          </a:p>
          <a:p>
            <a:pPr marL="457200" lvl="1" indent="0">
              <a:buNone/>
            </a:pPr>
            <a:r>
              <a:rPr lang="en-US" sz="2600" dirty="0" smtClean="0"/>
              <a:t>radiation/electromagnetic </a:t>
            </a:r>
            <a:endParaRPr lang="en-US" sz="2600" dirty="0"/>
          </a:p>
          <a:p>
            <a:pPr marL="457200" lvl="1" indent="0">
              <a:buNone/>
            </a:pPr>
            <a:r>
              <a:rPr lang="en-US" sz="2600" dirty="0" smtClean="0"/>
              <a:t>  waves</a:t>
            </a:r>
            <a:endParaRPr lang="en-US" sz="2600" dirty="0"/>
          </a:p>
          <a:p>
            <a:pPr lvl="1">
              <a:buFont typeface="Wingdings" pitchFamily="2" charset="2"/>
              <a:buChar char="Ø"/>
            </a:pPr>
            <a:r>
              <a:rPr lang="en-US" sz="2600" dirty="0" smtClean="0"/>
              <a:t>Food </a:t>
            </a:r>
            <a:r>
              <a:rPr lang="en-US" sz="2600" dirty="0"/>
              <a:t>mainly gets heated up due to the absorption of heat energy in the water molecules in the food</a:t>
            </a:r>
          </a:p>
          <a:p>
            <a:endParaRPr lang="en-US" dirty="0"/>
          </a:p>
        </p:txBody>
      </p:sp>
      <p:pic>
        <p:nvPicPr>
          <p:cNvPr id="5" name="Content Placeholder 4"/>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4681771" y="2667171"/>
            <a:ext cx="3742857" cy="274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386378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305800" cy="5791200"/>
          </a:xfrm>
        </p:spPr>
        <p:txBody>
          <a:bodyPr>
            <a:noAutofit/>
          </a:bodyPr>
          <a:lstStyle/>
          <a:p>
            <a:pPr lvl="1">
              <a:buFont typeface="Wingdings" pitchFamily="2" charset="2"/>
              <a:buChar char="Ø"/>
            </a:pPr>
            <a:r>
              <a:rPr lang="en-AU" sz="3600" dirty="0"/>
              <a:t>The frequency of microwaves corresponds to the natural frequency of water molecules. </a:t>
            </a:r>
          </a:p>
          <a:p>
            <a:pPr lvl="1">
              <a:buFont typeface="Wingdings" pitchFamily="2" charset="2"/>
              <a:buChar char="Ø"/>
            </a:pPr>
            <a:r>
              <a:rPr lang="en-AU" sz="3600" dirty="0"/>
              <a:t>The water molecules in the food placed in the microwave oven resonate when subjected to microwaves. </a:t>
            </a:r>
          </a:p>
          <a:p>
            <a:pPr lvl="1">
              <a:buFont typeface="Wingdings" pitchFamily="2" charset="2"/>
              <a:buChar char="Ø"/>
            </a:pPr>
            <a:r>
              <a:rPr lang="en-AU" sz="3600" dirty="0"/>
              <a:t>Thus, they absorb energy and consequently heat up the food, enabling the food to be cooked</a:t>
            </a:r>
            <a:endParaRPr lang="en-SG" sz="3600" dirty="0"/>
          </a:p>
          <a:p>
            <a:endParaRPr lang="en-US" sz="3200" dirty="0"/>
          </a:p>
        </p:txBody>
      </p:sp>
    </p:spTree>
    <p:extLst>
      <p:ext uri="{BB962C8B-B14F-4D97-AF65-F5344CB8AC3E}">
        <p14:creationId xmlns:p14="http://schemas.microsoft.com/office/powerpoint/2010/main" val="128994326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APPLICATIONS OF ULTRASONICS</a:t>
            </a:r>
            <a:endParaRPr lang="en-US" dirty="0"/>
          </a:p>
        </p:txBody>
      </p:sp>
      <p:sp>
        <p:nvSpPr>
          <p:cNvPr id="4" name="Content Placeholder 3"/>
          <p:cNvSpPr>
            <a:spLocks noGrp="1"/>
          </p:cNvSpPr>
          <p:nvPr>
            <p:ph sz="half" idx="1"/>
          </p:nvPr>
        </p:nvSpPr>
        <p:spPr/>
        <p:txBody>
          <a:bodyPr/>
          <a:lstStyle/>
          <a:p>
            <a:r>
              <a:rPr lang="en-US" dirty="0"/>
              <a:t>Ultrasonic sensors can measure the distance to a wide range of objects regardless of shape, color or surface texture. They are also able to measure an approaching or receding object.</a:t>
            </a:r>
          </a:p>
          <a:p>
            <a:endParaRPr lang="en-US" dirty="0"/>
          </a:p>
        </p:txBody>
      </p:sp>
      <p:pic>
        <p:nvPicPr>
          <p:cNvPr id="19459" name="Picture 3" descr="C:\Users\DELL\Downloads\ezgif.com-video-to-gif.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981199"/>
            <a:ext cx="4267200" cy="42420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00600" y="1981199"/>
            <a:ext cx="4343400" cy="3539430"/>
          </a:xfrm>
          <a:prstGeom prst="rect">
            <a:avLst/>
          </a:prstGeom>
        </p:spPr>
        <p:txBody>
          <a:bodyPr wrap="square">
            <a:spAutoFit/>
          </a:bodyPr>
          <a:lstStyle/>
          <a:p>
            <a:r>
              <a:rPr lang="en-US" sz="2800" dirty="0"/>
              <a:t>Ultrasonic sensors can measure the distance to a wide range of objects regardless of shape, color or surface texture. They are also able to measure an approaching or receding object.</a:t>
            </a:r>
          </a:p>
        </p:txBody>
      </p:sp>
    </p:spTree>
    <p:extLst>
      <p:ext uri="{BB962C8B-B14F-4D97-AF65-F5344CB8AC3E}">
        <p14:creationId xmlns:p14="http://schemas.microsoft.com/office/powerpoint/2010/main" val="27049808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SONAR-SOUND NAVIGATION AND RANGING</a:t>
            </a:r>
            <a:endParaRPr lang="en-US" dirty="0"/>
          </a:p>
        </p:txBody>
      </p:sp>
      <p:sp>
        <p:nvSpPr>
          <p:cNvPr id="4" name="Content Placeholder 3"/>
          <p:cNvSpPr>
            <a:spLocks noGrp="1"/>
          </p:cNvSpPr>
          <p:nvPr>
            <p:ph sz="half" idx="2"/>
          </p:nvPr>
        </p:nvSpPr>
        <p:spPr>
          <a:xfrm>
            <a:off x="4876800" y="2209799"/>
            <a:ext cx="3810000" cy="4145125"/>
          </a:xfrm>
        </p:spPr>
        <p:txBody>
          <a:bodyPr/>
          <a:lstStyle/>
          <a:p>
            <a:pPr algn="just"/>
            <a:r>
              <a:rPr lang="en-US" dirty="0"/>
              <a:t>Sonar is a technique that uses sound propagation to navigate, communicate with or detect objects on or under the surface of the water, such as other vessels.</a:t>
            </a:r>
          </a:p>
        </p:txBody>
      </p:sp>
      <p:pic>
        <p:nvPicPr>
          <p:cNvPr id="6" name="Picture 2" descr="C:\Users\DELL\Downloads\ezgif.com-video-to-gif (1).gif.crdownload"/>
          <p:cNvPicPr>
            <a:picLocks noGrp="1" noChangeAspect="1" noChangeArrowheads="1" noCrop="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4800" y="2438400"/>
            <a:ext cx="43434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37551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4506</TotalTime>
  <Words>934</Words>
  <Application>Microsoft Office PowerPoint</Application>
  <PresentationFormat>On-screen Show (4:3)</PresentationFormat>
  <Paragraphs>104</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Default Design</vt:lpstr>
      <vt:lpstr>PowerPoint Presentation</vt:lpstr>
      <vt:lpstr>CONTENTS</vt:lpstr>
      <vt:lpstr>APPLICATIONS OF VECTORS</vt:lpstr>
      <vt:lpstr>PowerPoint Presentation</vt:lpstr>
      <vt:lpstr> RADIO </vt:lpstr>
      <vt:lpstr>APPLICATIONS</vt:lpstr>
      <vt:lpstr>PowerPoint Presentation</vt:lpstr>
      <vt:lpstr>APPLICATIONS OF ULTRASONICS</vt:lpstr>
      <vt:lpstr>SONAR-SOUND NAVIGATION AND RANGING</vt:lpstr>
      <vt:lpstr>Ultrasonic Drilling and Cutting</vt:lpstr>
      <vt:lpstr>   ULTRASONIC CLEANING   </vt:lpstr>
      <vt:lpstr>Some other applications:</vt:lpstr>
      <vt:lpstr>GENERAL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SOLID DIELECTRICS</vt:lpstr>
      <vt:lpstr>PowerPoint Presentation</vt:lpstr>
      <vt:lpstr>APPLICATIONS OF ACOUSTICS</vt:lpstr>
      <vt:lpstr>Interference is…</vt:lpstr>
      <vt:lpstr>Interference Patterns</vt:lpstr>
      <vt:lpstr> TESTING OF OPTICAL FLATNESS </vt:lpstr>
      <vt:lpstr>PowerPoint Presentation</vt:lpstr>
      <vt:lpstr>APPLICATIONS OF INTERFERENCE</vt:lpstr>
      <vt:lpstr>Diffraction</vt:lpstr>
      <vt:lpstr>Diffraction Patterns</vt:lpstr>
      <vt:lpstr>APPLICATIONS OF DIFFRACTION</vt:lpstr>
      <vt:lpstr>DIFFRACTION GRATING</vt:lpstr>
      <vt:lpstr>PowerPoint Presentation</vt:lpstr>
      <vt:lpstr>POLARISATION-3D MOVIES</vt:lpstr>
      <vt:lpstr>Liquid Crystal Displays (LCD)</vt:lpstr>
      <vt:lpstr>PowerPoint Presentation</vt:lpstr>
      <vt:lpstr>APPLICATIONS OF LASER</vt:lpstr>
      <vt:lpstr> 3-D LASER SCANNER FOR ACCURATE MEASUREMENT </vt:lpstr>
      <vt:lpstr>WELDING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OF ENGINEERING PHYSICS</dc:title>
  <dc:creator>DELL</dc:creator>
  <cp:lastModifiedBy>DELL</cp:lastModifiedBy>
  <cp:revision>226</cp:revision>
  <dcterms:created xsi:type="dcterms:W3CDTF">2006-08-16T00:00:00Z</dcterms:created>
  <dcterms:modified xsi:type="dcterms:W3CDTF">2018-07-31T05:25:01Z</dcterms:modified>
</cp:coreProperties>
</file>